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4"/>
  </p:notesMasterIdLst>
  <p:sldIdLst>
    <p:sldId id="298" r:id="rId2"/>
    <p:sldId id="300" r:id="rId3"/>
    <p:sldId id="336" r:id="rId4"/>
    <p:sldId id="337" r:id="rId5"/>
    <p:sldId id="335" r:id="rId6"/>
    <p:sldId id="315" r:id="rId7"/>
    <p:sldId id="316" r:id="rId8"/>
    <p:sldId id="320" r:id="rId9"/>
    <p:sldId id="318" r:id="rId10"/>
    <p:sldId id="319" r:id="rId11"/>
    <p:sldId id="321" r:id="rId12"/>
    <p:sldId id="31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19" autoAdjust="0"/>
  </p:normalViewPr>
  <p:slideViewPr>
    <p:cSldViewPr snapToGrid="0">
      <p:cViewPr varScale="1">
        <p:scale>
          <a:sx n="130" d="100"/>
          <a:sy n="130" d="100"/>
        </p:scale>
        <p:origin x="422" y="79"/>
      </p:cViewPr>
      <p:guideLst>
        <p:guide orient="horz" pos="218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205645-0A7B-40DD-8E42-8EB3CA9088DF}" type="datetimeFigureOut">
              <a:rPr lang="en-IN" smtClean="0"/>
              <a:t>20-04-2022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A25B12-6446-4291-8EFA-9390660F2E5A}" type="slidenum">
              <a:rPr lang="en-IN" smtClean="0"/>
              <a:t>‹#›</a:t>
            </a:fld>
            <a:endParaRPr lang="en-I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457EC-1182-416C-9B0C-6A5A247D7196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17CC9-5525-4B89-8A90-153CEB02A28C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8DE3B-D846-437B-9BDA-9DFB48C14297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40B9B-0621-47D6-9454-D738ADE52E34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2F60A-3482-459F-87B3-5D089F6CEAC6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47E1A-32A2-40E7-8527-0A14EC545173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6ECF5-4970-4E77-9986-DD4FEE9556A8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A3658A90-4B43-43F3-815A-628B4C0C8EDC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0EDA7FB-4A45-4227-942B-462AF823A0B5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9EDA5F83-BC89-40E9-822B-0936CF01CBA3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17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705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93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81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mailto:cl4143@columbia.edu" TargetMode="External"/><Relationship Id="rId7" Type="http://schemas.openxmlformats.org/officeDocument/2006/relationships/hyperlink" Target="mailto:zk2252@columbia.edu" TargetMode="Externa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12.xml"/><Relationship Id="rId6" Type="http://schemas.openxmlformats.org/officeDocument/2006/relationships/hyperlink" Target="mailto:yar2115@columbia.edu" TargetMode="External"/><Relationship Id="rId5" Type="http://schemas.openxmlformats.org/officeDocument/2006/relationships/hyperlink" Target="mailto:xx2398@columbia.edu" TargetMode="External"/><Relationship Id="rId4" Type="http://schemas.openxmlformats.org/officeDocument/2006/relationships/hyperlink" Target="mailto:xc2614@columbia.edu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4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5" name="Straight Connector 45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4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7" y="516835"/>
            <a:ext cx="3448259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Peloton</a:t>
            </a:r>
            <a:br>
              <a:rPr lang="en-US" sz="4400" dirty="0">
                <a:solidFill>
                  <a:srgbClr val="FFFFFF"/>
                </a:solidFill>
              </a:rPr>
            </a:br>
            <a:r>
              <a:rPr lang="en-US" sz="2800" dirty="0">
                <a:solidFill>
                  <a:srgbClr val="FFFFFF"/>
                </a:solidFill>
              </a:rPr>
              <a:t>Risk Quantification</a:t>
            </a:r>
            <a:endParaRPr lang="en-US" sz="3700" dirty="0">
              <a:solidFill>
                <a:srgbClr val="FFFFFF"/>
              </a:solidFill>
            </a:endParaRPr>
          </a:p>
        </p:txBody>
      </p:sp>
      <p:cxnSp>
        <p:nvCxnSpPr>
          <p:cNvPr id="57" name="Straight Connector 49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7" y="2546224"/>
            <a:ext cx="3448259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</a:rPr>
              <a:t>Value Based ERm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FFFFFF"/>
                </a:solidFill>
              </a:rPr>
              <a:t>Rajeev Dave</a:t>
            </a:r>
          </a:p>
          <a:p>
            <a:pPr>
              <a:lnSpc>
                <a:spcPct val="100000"/>
              </a:lnSpc>
            </a:pPr>
            <a:r>
              <a:rPr lang="en-US" sz="1600" i="0" dirty="0">
                <a:solidFill>
                  <a:srgbClr val="FFFFFF"/>
                </a:solidFill>
                <a:effectLst/>
              </a:rPr>
              <a:t>Qilin Xiang</a:t>
            </a:r>
          </a:p>
          <a:p>
            <a:pPr>
              <a:lnSpc>
                <a:spcPct val="100000"/>
              </a:lnSpc>
            </a:pPr>
            <a:r>
              <a:rPr lang="en-US" sz="1600" b="0" i="0" dirty="0">
                <a:solidFill>
                  <a:srgbClr val="FFFFFF"/>
                </a:solidFill>
                <a:effectLst/>
              </a:rPr>
              <a:t>Matthew E. Russell</a:t>
            </a:r>
            <a:endParaRPr lang="en-US" sz="1600" i="0" dirty="0">
              <a:solidFill>
                <a:srgbClr val="FFFFFF"/>
              </a:solidFill>
              <a:effectLst/>
            </a:endParaRPr>
          </a:p>
          <a:p>
            <a:pPr>
              <a:lnSpc>
                <a:spcPct val="100000"/>
              </a:lnSpc>
            </a:pPr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4" name="Picture 3" descr="A close up of a piece of paper with a pencil laying on top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75"/>
          <a:stretch>
            <a:fillRect/>
          </a:stretch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9" name="Rectangl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Revenue Change</a:t>
            </a:r>
          </a:p>
        </p:txBody>
      </p:sp>
      <p:cxnSp>
        <p:nvCxnSpPr>
          <p:cNvPr id="43" name="Straight Connector 42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18408" y="6446838"/>
            <a:ext cx="367670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BBEFC63-F4D3-4056-B22B-FADAB41DA37C}" type="datetime2">
              <a:rPr lang="en-US" sz="900" smtClean="0"/>
              <a:t>Wednesday, April 20, 2022</a:t>
            </a:fld>
            <a:endParaRPr lang="en-US" sz="9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10</a:t>
            </a:fld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946" y="640080"/>
            <a:ext cx="6304944" cy="576072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7" name="Straight Connector 3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9" name="Rectangl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Company Value Change</a:t>
            </a:r>
          </a:p>
        </p:txBody>
      </p:sp>
      <p:cxnSp>
        <p:nvCxnSpPr>
          <p:cNvPr id="43" name="Straight Connector 42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18408" y="6446838"/>
            <a:ext cx="367670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BBEFC63-F4D3-4056-B22B-FADAB41DA37C}" type="datetime2">
              <a:rPr lang="en-US" sz="900" smtClean="0"/>
              <a:t>Wednesday, April 20, 2022</a:t>
            </a:fld>
            <a:endParaRPr lang="en-US" sz="9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z="1050">
                <a:solidFill>
                  <a:schemeClr val="tx1">
                    <a:lumMod val="85000"/>
                    <a:lumOff val="15000"/>
                  </a:schemeClr>
                </a:solidFill>
              </a:rPr>
              <a:t>11</a:t>
            </a:fld>
            <a:endParaRPr 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946" y="640079"/>
            <a:ext cx="6550802" cy="580675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Thank you</a:t>
            </a:r>
          </a:p>
        </p:txBody>
      </p:sp>
      <p:cxnSp>
        <p:nvCxnSpPr>
          <p:cNvPr id="29" name="Straight Connector 28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 vert="horz" lIns="0" tIns="45720" rIns="0" bIns="45720" rtlCol="0">
            <a:norm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800" strike="noStrike" dirty="0">
                <a:solidFill>
                  <a:schemeClr val="tx1">
                    <a:lumMod val="95000"/>
                  </a:schemeClr>
                </a:solidFill>
                <a:effectLst/>
                <a:latin typeface="+mn-lt"/>
                <a:ea typeface="MS Mincho" panose="02020609040205080304" pitchFamily="49" charset="-128"/>
                <a:cs typeface="Times New Roman" panose="0202050305040509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Chunxiang Li</a:t>
            </a:r>
            <a:endParaRPr lang="en-IN" sz="2800" dirty="0">
              <a:solidFill>
                <a:schemeClr val="tx1">
                  <a:lumMod val="95000"/>
                </a:schemeClr>
              </a:solidFill>
              <a:effectLst/>
              <a:latin typeface="+mn-lt"/>
              <a:ea typeface="MS Mincho" panose="02020609040205080304" pitchFamily="49" charset="-128"/>
              <a:cs typeface="Times New Roman" panose="0202050305040509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800" strike="noStrike" dirty="0">
                <a:solidFill>
                  <a:schemeClr val="tx1">
                    <a:lumMod val="95000"/>
                  </a:schemeClr>
                </a:solidFill>
                <a:effectLst/>
                <a:latin typeface="+mn-lt"/>
                <a:ea typeface="MS Mincho" panose="02020609040205080304" pitchFamily="49" charset="-128"/>
                <a:cs typeface="Times New Roman" panose="0202050305040509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Xiaoyu Chen </a:t>
            </a:r>
            <a:endParaRPr lang="en-IN" sz="2800" dirty="0">
              <a:solidFill>
                <a:schemeClr val="tx1">
                  <a:lumMod val="95000"/>
                </a:schemeClr>
              </a:solidFill>
              <a:ea typeface="MS Mincho" panose="02020609040205080304" pitchFamily="49" charset="-128"/>
              <a:cs typeface="Times New Roman" panose="0202050305040509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800" strike="noStrike" dirty="0">
                <a:solidFill>
                  <a:schemeClr val="tx1">
                    <a:lumMod val="95000"/>
                  </a:schemeClr>
                </a:solidFill>
                <a:effectLst/>
                <a:latin typeface="+mn-lt"/>
                <a:ea typeface="MS Mincho" panose="02020609040205080304" pitchFamily="49" charset="-128"/>
                <a:cs typeface="Times New Roman" panose="0202050305040509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Xiaoyue Xu </a:t>
            </a:r>
            <a:endParaRPr lang="en-IN" sz="2800" strike="noStrike" dirty="0">
              <a:solidFill>
                <a:schemeClr val="tx1">
                  <a:lumMod val="95000"/>
                </a:schemeClr>
              </a:solidFill>
              <a:effectLst/>
              <a:latin typeface="+mn-lt"/>
              <a:ea typeface="MS Mincho" panose="02020609040205080304" pitchFamily="49" charset="-128"/>
              <a:cs typeface="Times New Roman" panose="0202050305040509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800" strike="noStrike" dirty="0">
                <a:solidFill>
                  <a:schemeClr val="tx1">
                    <a:lumMod val="95000"/>
                  </a:schemeClr>
                </a:solidFill>
                <a:effectLst/>
                <a:latin typeface="+mn-lt"/>
                <a:ea typeface="MS Mincho" panose="02020609040205080304" pitchFamily="49" charset="-128"/>
                <a:cs typeface="Times New Roman" panose="0202050305040509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Yogesh Rohra </a:t>
            </a:r>
            <a:endParaRPr lang="en-IN" sz="2800" strike="noStrike" dirty="0">
              <a:solidFill>
                <a:schemeClr val="tx1">
                  <a:lumMod val="95000"/>
                </a:schemeClr>
              </a:solidFill>
              <a:effectLst/>
              <a:latin typeface="+mn-lt"/>
              <a:ea typeface="MS Mincho" panose="02020609040205080304" pitchFamily="49" charset="-128"/>
              <a:cs typeface="Times New Roman" panose="0202050305040509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800" strike="noStrike" dirty="0">
                <a:solidFill>
                  <a:schemeClr val="tx1">
                    <a:lumMod val="95000"/>
                  </a:schemeClr>
                </a:solidFill>
                <a:effectLst/>
                <a:latin typeface="+mn-lt"/>
                <a:ea typeface="MS Mincho" panose="02020609040205080304" pitchFamily="49" charset="-128"/>
                <a:cs typeface="Times New Roman" panose="0202050305040509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Zhuocheng Kong</a:t>
            </a:r>
            <a:endParaRPr lang="en-IN" sz="2800" dirty="0">
              <a:solidFill>
                <a:schemeClr val="tx1">
                  <a:lumMod val="95000"/>
                </a:schemeClr>
              </a:solidFill>
              <a:effectLst/>
              <a:latin typeface="+mn-lt"/>
              <a:ea typeface="MS Mincho" panose="02020609040205080304" pitchFamily="49" charset="-128"/>
              <a:cs typeface="Times New Roman" panose="02020503050405090304" pitchFamily="18" charset="0"/>
            </a:endParaRPr>
          </a:p>
          <a:p>
            <a:pPr>
              <a:lnSpc>
                <a:spcPct val="100000"/>
              </a:lnSpc>
            </a:pPr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8"/>
          <a:srcRect l="4292" r="4292"/>
          <a:stretch>
            <a:fillRect/>
          </a:stretch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BBBEFC63-F4D3-4056-B22B-FADAB41DA37C}" type="datetime2">
              <a:rPr lang="en-US" sz="900" smtClean="0"/>
              <a:t>Wednesday, April 20, 2022</a:t>
            </a:fld>
            <a:endParaRPr lang="en-US" sz="9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z="1050" smtClean="0">
                <a:solidFill>
                  <a:srgbClr val="FFFFFF"/>
                </a:solidFill>
              </a:rPr>
              <a:t>12</a:t>
            </a:fld>
            <a:endParaRPr lang="en-US" sz="1050" dirty="0">
              <a:solidFill>
                <a:srgbClr val="FFFFFF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Agenda</a:t>
            </a:r>
          </a:p>
        </p:txBody>
      </p:sp>
      <p:cxnSp>
        <p:nvCxnSpPr>
          <p:cNvPr id="17" name="Straight Connector 1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E6878-AB63-47FF-8D54-198F43833E1B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AE8015B-0BD4-4B73-8D78-9E5D88A31105}"/>
              </a:ext>
            </a:extLst>
          </p:cNvPr>
          <p:cNvSpPr txBox="1">
            <a:spLocks/>
          </p:cNvSpPr>
          <p:nvPr/>
        </p:nvSpPr>
        <p:spPr>
          <a:xfrm>
            <a:off x="5299599" y="1223644"/>
            <a:ext cx="5928344" cy="529475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175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anose="020F0502020204030204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7055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anose="020F0502020204030204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935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anose="020F0502020204030204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815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anose="020F0502020204030204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9982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84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87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89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rgbClr val="000000"/>
                </a:solidFill>
                <a:sym typeface="+mn-ea"/>
              </a:rPr>
              <a:t>Business </a:t>
            </a:r>
            <a:r>
              <a:rPr lang="en-US" altLang="en-GB" sz="2400" dirty="0">
                <a:solidFill>
                  <a:srgbClr val="000000"/>
                </a:solidFill>
                <a:sym typeface="+mn-ea"/>
              </a:rPr>
              <a:t>Introduction</a:t>
            </a:r>
            <a:endParaRPr lang="en-US" sz="2400" dirty="0">
              <a:solidFill>
                <a:srgbClr val="000000"/>
              </a:solidFill>
            </a:endParaRPr>
          </a:p>
          <a:p>
            <a:pPr marL="4572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rgbClr val="000000"/>
                </a:solidFill>
                <a:sym typeface="+mn-ea"/>
              </a:rPr>
              <a:t>Quick Statistics</a:t>
            </a:r>
            <a:endParaRPr lang="en-US" sz="2400" dirty="0">
              <a:solidFill>
                <a:srgbClr val="000000"/>
              </a:solidFill>
            </a:endParaRPr>
          </a:p>
          <a:p>
            <a:pPr marL="4572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rgbClr val="000000"/>
                </a:solidFill>
                <a:sym typeface="+mn-ea"/>
              </a:rPr>
              <a:t>Quantitative impact of </a:t>
            </a:r>
            <a:r>
              <a:rPr lang="en-US" altLang="en-GB" sz="2400" dirty="0">
                <a:solidFill>
                  <a:srgbClr val="000000"/>
                </a:solidFill>
                <a:sym typeface="+mn-ea"/>
              </a:rPr>
              <a:t>baseline and </a:t>
            </a:r>
            <a:r>
              <a:rPr lang="en-US" sz="2400" dirty="0">
                <a:solidFill>
                  <a:srgbClr val="000000"/>
                </a:solidFill>
                <a:sym typeface="+mn-ea"/>
              </a:rPr>
              <a:t>the 15 risk scenarios</a:t>
            </a:r>
            <a:endParaRPr lang="en-US" sz="2400" dirty="0">
              <a:solidFill>
                <a:srgbClr val="000000"/>
              </a:solidFill>
            </a:endParaRPr>
          </a:p>
          <a:p>
            <a:pPr marL="4572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 pitchFamily="34" charset="0"/>
              <a:buChar char="●"/>
            </a:pPr>
            <a:r>
              <a:rPr lang="en-US" sz="2400" dirty="0">
                <a:solidFill>
                  <a:srgbClr val="000000"/>
                </a:solidFill>
                <a:sym typeface="+mn-ea"/>
              </a:rPr>
              <a:t>Company Value Change Comparison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Business Introduction</a:t>
            </a:r>
          </a:p>
        </p:txBody>
      </p:sp>
      <p:cxnSp>
        <p:nvCxnSpPr>
          <p:cNvPr id="17" name="Straight Connector 1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E6878-AB63-47FF-8D54-198F43833E1B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D380D3E-D5E1-4A1D-B6EB-CE4CD5F6D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>
              <a:buFont typeface="Wingdings" panose="05000000000000000000" charset="0"/>
              <a:buChar char=""/>
            </a:pPr>
            <a:r>
              <a:rPr lang="en-US" sz="1900" dirty="0">
                <a:sym typeface="+mn-ea"/>
              </a:rPr>
              <a:t>Peloton is an American exercise equipment company</a:t>
            </a:r>
            <a:endParaRPr lang="en-US" sz="1900" dirty="0"/>
          </a:p>
          <a:p>
            <a:pPr>
              <a:buFont typeface="Wingdings" panose="05000000000000000000" charset="0"/>
              <a:buChar char=""/>
            </a:pPr>
            <a:r>
              <a:rPr lang="en-US" sz="1900" dirty="0">
                <a:sym typeface="+mn-ea"/>
              </a:rPr>
              <a:t>Products:</a:t>
            </a:r>
            <a:endParaRPr lang="en-US" sz="1900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en-US" sz="1900" dirty="0">
                <a:sym typeface="+mn-ea"/>
              </a:rPr>
              <a:t>Bikes</a:t>
            </a:r>
            <a:endParaRPr lang="en-US" sz="1900" dirty="0"/>
          </a:p>
          <a:p>
            <a:pPr lvl="1">
              <a:buFont typeface="Arial" panose="020B0604020202090204" pitchFamily="34" charset="0"/>
              <a:buChar char="•"/>
            </a:pPr>
            <a:r>
              <a:rPr lang="en-US" sz="1900" dirty="0">
                <a:sym typeface="+mn-ea"/>
              </a:rPr>
              <a:t>Treadmills</a:t>
            </a:r>
            <a:endParaRPr lang="en-US" sz="1900" dirty="0"/>
          </a:p>
          <a:p>
            <a:pPr>
              <a:buFont typeface="Wingdings" panose="05000000000000000000" charset="0"/>
              <a:buChar char=""/>
            </a:pPr>
            <a:r>
              <a:rPr lang="en-US" sz="1900" dirty="0">
                <a:sym typeface="+mn-ea"/>
              </a:rPr>
              <a:t>Distribution channel: Regular courier delivery</a:t>
            </a:r>
            <a:endParaRPr lang="en-US" sz="1900" dirty="0"/>
          </a:p>
          <a:p>
            <a:pPr>
              <a:buFont typeface="Wingdings" panose="05000000000000000000" charset="0"/>
              <a:buChar char=""/>
            </a:pPr>
            <a:r>
              <a:rPr lang="en-US" sz="1900" dirty="0">
                <a:sym typeface="+mn-ea"/>
              </a:rPr>
              <a:t>Target audience: Individuals aged above 25 preferring indoor exercise</a:t>
            </a:r>
            <a:endParaRPr lang="en-US" sz="1900" dirty="0"/>
          </a:p>
          <a:p>
            <a:pPr>
              <a:buFont typeface="Wingdings" panose="05000000000000000000" pitchFamily="2" charset="2"/>
              <a:buChar char="v"/>
            </a:pPr>
            <a:endParaRPr lang="en-US" sz="19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582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5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4400" dirty="0"/>
              <a:t>Statistics</a:t>
            </a:r>
            <a:endParaRPr lang="en-US" sz="4400" dirty="0"/>
          </a:p>
        </p:txBody>
      </p:sp>
      <p:cxnSp>
        <p:nvCxnSpPr>
          <p:cNvPr id="17" name="Straight Connector 1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E6878-AB63-47FF-8D54-198F43833E1B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pic>
        <p:nvPicPr>
          <p:cNvPr id="14" name="Content Placeholder 13" descr="Screen Shot 2022-04-20 at 21.10.11">
            <a:extLst>
              <a:ext uri="{FF2B5EF4-FFF2-40B4-BE49-F238E27FC236}">
                <a16:creationId xmlns:a16="http://schemas.microsoft.com/office/drawing/2014/main" id="{A06B3BD6-9DDE-4718-B036-6BF8EDBA71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59413" y="1754168"/>
            <a:ext cx="5927725" cy="34115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8831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5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Risk 1</a:t>
            </a:r>
          </a:p>
        </p:txBody>
      </p:sp>
      <p:cxnSp>
        <p:nvCxnSpPr>
          <p:cNvPr id="17" name="Straight Connector 1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E6878-AB63-47FF-8D54-198F43833E1B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</p:nvPr>
        </p:nvGraphicFramePr>
        <p:xfrm>
          <a:off x="5272376" y="640079"/>
          <a:ext cx="6308291" cy="5464577"/>
        </p:xfrm>
        <a:graphic>
          <a:graphicData uri="http://schemas.openxmlformats.org/drawingml/2006/table">
            <a:tbl>
              <a:tblPr/>
              <a:tblGrid>
                <a:gridCol w="3736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8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9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97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24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47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2218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Sr.no.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VALUE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Revenue CAGR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 Income CAGR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333"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Baseline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Baseline model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 8,660.72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Very Pessimistic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 6,370.76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-26.44%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-91.3%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(2,289.96)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Pessimistic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 7,226.80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-16.56%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-64.3%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(1,433.92)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Moderate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 8,325.47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-3.87%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-7.8%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  (335.25)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6" name="Title 1"/>
          <p:cNvSpPr txBox="1"/>
          <p:nvPr/>
        </p:nvSpPr>
        <p:spPr>
          <a:xfrm>
            <a:off x="501786" y="3663649"/>
            <a:ext cx="3659246" cy="28626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Strategic-Economic risk</a:t>
            </a:r>
          </a:p>
        </p:txBody>
      </p:sp>
    </p:spTree>
    <p:extLst>
      <p:ext uri="{BB962C8B-B14F-4D97-AF65-F5344CB8AC3E}">
        <p14:creationId xmlns:p14="http://schemas.microsoft.com/office/powerpoint/2010/main" val="3433017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5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Risk 2</a:t>
            </a:r>
          </a:p>
        </p:txBody>
      </p:sp>
      <p:cxnSp>
        <p:nvCxnSpPr>
          <p:cNvPr id="17" name="Straight Connector 1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E6878-AB63-47FF-8D54-198F43833E1B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</p:nvPr>
        </p:nvGraphicFramePr>
        <p:xfrm>
          <a:off x="5272376" y="640079"/>
          <a:ext cx="6308291" cy="5464577"/>
        </p:xfrm>
        <a:graphic>
          <a:graphicData uri="http://schemas.openxmlformats.org/drawingml/2006/table">
            <a:tbl>
              <a:tblPr/>
              <a:tblGrid>
                <a:gridCol w="3736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8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9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97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24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47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2218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Sr.no.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VALUE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Revenue CAGR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 Income CAGR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333"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Baseline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Baseline model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8,660.72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Very Pessimistic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4,121.55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15.0%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-13.1%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-52.4%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-45.1%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-232.8%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(4,539.17)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Pessimistic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6,085.41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-29.7%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-102.3%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(2,575.31)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Moderate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6,765.44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22.4%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-17.7%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-72.7%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(1,895.28)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6" name="Title 1"/>
          <p:cNvSpPr txBox="1"/>
          <p:nvPr/>
        </p:nvSpPr>
        <p:spPr>
          <a:xfrm>
            <a:off x="501786" y="3663649"/>
            <a:ext cx="3659246" cy="28626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Operational - Disasters -Pandemic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Risk 3</a:t>
            </a:r>
          </a:p>
        </p:txBody>
      </p:sp>
      <p:cxnSp>
        <p:nvCxnSpPr>
          <p:cNvPr id="17" name="Straight Connector 1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E6878-AB63-47FF-8D54-198F43833E1B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</p:nvPr>
        </p:nvGraphicFramePr>
        <p:xfrm>
          <a:off x="5272376" y="640079"/>
          <a:ext cx="6308291" cy="5464577"/>
        </p:xfrm>
        <a:graphic>
          <a:graphicData uri="http://schemas.openxmlformats.org/drawingml/2006/table">
            <a:tbl>
              <a:tblPr/>
              <a:tblGrid>
                <a:gridCol w="3736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8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9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97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24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47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2218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Sr.no.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VALUE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Revenue CAGR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 Income CAGR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333"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Baseline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Baseline model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8,660.72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Very Pessimistic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6,111.46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-29.4%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-56.5%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-162.4%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(2,549.26)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Pessimistic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6,815.20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16.8%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-21.3%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-38.3%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-112.5%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(1,845.52)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Moderate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8,061.55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23.6%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-13.4%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-38.3%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(599.17)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6" name="Title 1"/>
          <p:cNvSpPr txBox="1"/>
          <p:nvPr/>
        </p:nvSpPr>
        <p:spPr>
          <a:xfrm>
            <a:off x="501786" y="3663649"/>
            <a:ext cx="3659246" cy="28626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Operational - Human Resources - Performance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Risk 4</a:t>
            </a:r>
          </a:p>
        </p:txBody>
      </p:sp>
      <p:cxnSp>
        <p:nvCxnSpPr>
          <p:cNvPr id="17" name="Straight Connector 1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E6878-AB63-47FF-8D54-198F43833E1B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</p:nvPr>
        </p:nvGraphicFramePr>
        <p:xfrm>
          <a:off x="5272376" y="640079"/>
          <a:ext cx="6308291" cy="5464577"/>
        </p:xfrm>
        <a:graphic>
          <a:graphicData uri="http://schemas.openxmlformats.org/drawingml/2006/table">
            <a:tbl>
              <a:tblPr/>
              <a:tblGrid>
                <a:gridCol w="3736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8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9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97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24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47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2218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Sr.no.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VALUE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Revenue CAGR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 Income CAGR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333"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Baseline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Baseline model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                                                                                8,660.72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Very Pessimistic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                                             8,462.46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-2.29%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                                               (198.26)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Pessimistic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                                             8,604.17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27.0%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-0.65%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-2.7%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                                                 (56.55)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Moderate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                                             8,610.70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27.7%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10.7%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-0.58%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                                                  (50.02)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6" name="Title 1"/>
          <p:cNvSpPr txBox="1"/>
          <p:nvPr/>
        </p:nvSpPr>
        <p:spPr>
          <a:xfrm>
            <a:off x="501786" y="3663649"/>
            <a:ext cx="3659246" cy="28626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Strategic-Competitor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Risk 5</a:t>
            </a:r>
          </a:p>
        </p:txBody>
      </p:sp>
      <p:cxnSp>
        <p:nvCxnSpPr>
          <p:cNvPr id="17" name="Straight Connector 16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E6878-AB63-47FF-8D54-198F43833E1B}" type="datetime2">
              <a:rPr lang="en-US" smtClean="0"/>
              <a:t>Wednesday, April 20, 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</p:nvPr>
        </p:nvGraphicFramePr>
        <p:xfrm>
          <a:off x="5272376" y="640079"/>
          <a:ext cx="6308291" cy="5464577"/>
        </p:xfrm>
        <a:graphic>
          <a:graphicData uri="http://schemas.openxmlformats.org/drawingml/2006/table">
            <a:tbl>
              <a:tblPr/>
              <a:tblGrid>
                <a:gridCol w="3736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8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9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97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24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47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22182"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Sr.no.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VALUE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Revenue CAGR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 Income CAGR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333"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Baseline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Baseline model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8,660.72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Very Pessimistic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4,058.26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-15.6%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-53.1%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-22.2%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-258.2%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(4,602.46)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Pessimistic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4,894.44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22.4%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-7.4%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-43.5%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-17.7%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-175.4%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(3,766.28)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7007"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Moderate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Scenario Run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  6,225.67 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24.3%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-28.1%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-11.0%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-91.6%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70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Shock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              (2,435.05)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873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"Under-Valuation"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20.9%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5443" marR="5443" marT="544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16" name="Title 1"/>
          <p:cNvSpPr txBox="1"/>
          <p:nvPr/>
        </p:nvSpPr>
        <p:spPr>
          <a:xfrm>
            <a:off x="501786" y="3663649"/>
            <a:ext cx="3659246" cy="28626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Strategic-Execution-Product Quality risk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10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1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1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3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4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5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6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7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8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9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824</Words>
  <Application>Microsoft Office PowerPoint</Application>
  <PresentationFormat>Widescreen</PresentationFormat>
  <Paragraphs>388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Bookman Old Style</vt:lpstr>
      <vt:lpstr>Calibri</vt:lpstr>
      <vt:lpstr>Franklin Gothic Book</vt:lpstr>
      <vt:lpstr>Wingdings</vt:lpstr>
      <vt:lpstr>1_RetrospectVTI</vt:lpstr>
      <vt:lpstr>Peloton Risk Quantification</vt:lpstr>
      <vt:lpstr>Agenda</vt:lpstr>
      <vt:lpstr>Business Introduction</vt:lpstr>
      <vt:lpstr>Statistics</vt:lpstr>
      <vt:lpstr>Risk 1</vt:lpstr>
      <vt:lpstr>Risk 2</vt:lpstr>
      <vt:lpstr>Risk 3</vt:lpstr>
      <vt:lpstr>Risk 4</vt:lpstr>
      <vt:lpstr>Risk 5</vt:lpstr>
      <vt:lpstr>Revenue Change</vt:lpstr>
      <vt:lpstr>Company Value Change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Economic Capital - Modeling</dc:title>
  <dc:creator>Yogesh Rohra</dc:creator>
  <cp:lastModifiedBy>Yogesh Rohra</cp:lastModifiedBy>
  <cp:revision>35</cp:revision>
  <dcterms:created xsi:type="dcterms:W3CDTF">2022-04-21T01:12:20Z</dcterms:created>
  <dcterms:modified xsi:type="dcterms:W3CDTF">2022-04-21T02:43:43Z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KSOProductBuildVer">
    <vt:lpwstr>1033-4.0.0.6524</vt:lpwstr>
  </property>
</Properties>
</file>